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9/24/2016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5256" y="0"/>
            <a:ext cx="9966960" cy="3035808"/>
          </a:xfrm>
        </p:spPr>
        <p:txBody>
          <a:bodyPr/>
          <a:lstStyle/>
          <a:p>
            <a:r>
              <a:rPr lang="en-US" sz="4400" dirty="0"/>
              <a:t>Embalm </a:t>
            </a:r>
            <a:r>
              <a:rPr lang="en-US" sz="4400" dirty="0" err="1"/>
              <a:t>Calc</a:t>
            </a:r>
            <a:br>
              <a:rPr lang="en-US" sz="4400" dirty="0"/>
            </a:br>
            <a:r>
              <a:rPr lang="en-US" sz="2400" dirty="0"/>
              <a:t>presented by Tuesday Evening Publications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914" y="2498581"/>
            <a:ext cx="2379644" cy="24818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9670" y="5500932"/>
            <a:ext cx="1818132" cy="123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7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Formula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 x V= C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 x V′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C= Index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 Volume of arterial fluid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C′= Primary Dilution Factor (%)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V′= Total volume of solution </a:t>
            </a:r>
            <a:endParaRPr lang="en-US" sz="4000" dirty="0"/>
          </a:p>
        </p:txBody>
      </p:sp>
      <p:sp>
        <p:nvSpPr>
          <p:cNvPr id="4" name="Right Brace 3"/>
          <p:cNvSpPr/>
          <p:nvPr/>
        </p:nvSpPr>
        <p:spPr>
          <a:xfrm>
            <a:off x="6929120" y="2946400"/>
            <a:ext cx="650240" cy="100584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82560" y="3156932"/>
            <a:ext cx="2377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Bottle </a:t>
            </a:r>
          </a:p>
        </p:txBody>
      </p:sp>
      <p:sp>
        <p:nvSpPr>
          <p:cNvPr id="6" name="Right Brace 5"/>
          <p:cNvSpPr/>
          <p:nvPr/>
        </p:nvSpPr>
        <p:spPr>
          <a:xfrm>
            <a:off x="8036560" y="4511040"/>
            <a:ext cx="396240" cy="90424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625840" y="4664566"/>
            <a:ext cx="177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Tank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103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9" t="5017"/>
          <a:stretch/>
        </p:blipFill>
        <p:spPr>
          <a:xfrm>
            <a:off x="4792523" y="2016006"/>
            <a:ext cx="2613050" cy="442468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039360" y="2934208"/>
            <a:ext cx="741680" cy="426720"/>
          </a:xfrm>
          <a:prstGeom prst="ellipse">
            <a:avLst/>
          </a:prstGeom>
          <a:noFill/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037840" y="3393440"/>
            <a:ext cx="1879600" cy="6502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11680" y="4043680"/>
            <a:ext cx="1026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Index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037840" y="2255520"/>
            <a:ext cx="3061208" cy="17881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065776" y="3367024"/>
            <a:ext cx="688848" cy="4572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5781040" y="3595624"/>
            <a:ext cx="2265680" cy="8950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6644640" y="2255520"/>
            <a:ext cx="1402080" cy="22352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109686" y="4306054"/>
            <a:ext cx="2326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Fluid from bottle (</a:t>
            </a:r>
            <a:r>
              <a:rPr lang="en-US" dirty="0" err="1"/>
              <a:t>oz</a:t>
            </a:r>
            <a:r>
              <a:rPr lang="en-US" dirty="0"/>
              <a:t> or mL) </a:t>
            </a:r>
          </a:p>
        </p:txBody>
      </p:sp>
    </p:spTree>
    <p:extLst>
      <p:ext uri="{BB962C8B-B14F-4D97-AF65-F5344CB8AC3E}">
        <p14:creationId xmlns:p14="http://schemas.microsoft.com/office/powerpoint/2010/main" val="306164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1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75530" y="2093976"/>
            <a:ext cx="2393950" cy="40513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6461760" y="3108960"/>
            <a:ext cx="487680" cy="27432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628298" y="3383280"/>
            <a:ext cx="2833462" cy="12893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28298" y="2388975"/>
            <a:ext cx="3203079" cy="22836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37714" y="4222835"/>
            <a:ext cx="1605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Primary dilution factor (%) </a:t>
            </a:r>
          </a:p>
        </p:txBody>
      </p:sp>
      <p:sp>
        <p:nvSpPr>
          <p:cNvPr id="15" name="Oval 14"/>
          <p:cNvSpPr/>
          <p:nvPr/>
        </p:nvSpPr>
        <p:spPr>
          <a:xfrm>
            <a:off x="6461760" y="3410204"/>
            <a:ext cx="487680" cy="28938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6949440" y="3554894"/>
            <a:ext cx="1087120" cy="6679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7223760" y="2388975"/>
            <a:ext cx="812800" cy="18338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292011" y="4222835"/>
            <a:ext cx="1767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Solution in tank  (</a:t>
            </a:r>
            <a:r>
              <a:rPr lang="en-US" dirty="0" err="1"/>
              <a:t>oz</a:t>
            </a:r>
            <a:r>
              <a:rPr lang="en-US" dirty="0"/>
              <a:t> or mL)</a:t>
            </a:r>
          </a:p>
        </p:txBody>
      </p:sp>
    </p:spTree>
    <p:extLst>
      <p:ext uri="{BB962C8B-B14F-4D97-AF65-F5344CB8AC3E}">
        <p14:creationId xmlns:p14="http://schemas.microsoft.com/office/powerpoint/2010/main" val="23522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  <p:bldP spid="15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01207" y="2122502"/>
            <a:ext cx="2395936" cy="404809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3291840" y="3901440"/>
            <a:ext cx="1747520" cy="92456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291840" y="3921760"/>
            <a:ext cx="2550160" cy="94488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32000" y="4724400"/>
            <a:ext cx="1259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Choose 1 or 2 fluids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6512560" y="3901440"/>
            <a:ext cx="2021840" cy="721360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534400" y="4363720"/>
            <a:ext cx="249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Clear individual values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7000240" y="5577840"/>
            <a:ext cx="1452880" cy="4673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534400" y="6045200"/>
            <a:ext cx="1859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Delete numbers </a:t>
            </a:r>
          </a:p>
        </p:txBody>
      </p:sp>
    </p:spTree>
    <p:extLst>
      <p:ext uri="{BB962C8B-B14F-4D97-AF65-F5344CB8AC3E}">
        <p14:creationId xmlns:p14="http://schemas.microsoft.com/office/powerpoint/2010/main" val="150851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" t="4827" r="180"/>
          <a:stretch/>
        </p:blipFill>
        <p:spPr>
          <a:xfrm>
            <a:off x="4855566" y="2093976"/>
            <a:ext cx="2486963" cy="421754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2621280" y="2336800"/>
            <a:ext cx="3068320" cy="95504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64640" y="3070274"/>
            <a:ext cx="1056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Values Entered </a:t>
            </a:r>
          </a:p>
        </p:txBody>
      </p:sp>
      <p:sp>
        <p:nvSpPr>
          <p:cNvPr id="12" name="Oval 11"/>
          <p:cNvSpPr/>
          <p:nvPr/>
        </p:nvSpPr>
        <p:spPr>
          <a:xfrm>
            <a:off x="6776720" y="3716605"/>
            <a:ext cx="565809" cy="32316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7342529" y="3958545"/>
            <a:ext cx="1026160" cy="5830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478212" y="4470400"/>
            <a:ext cx="1351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Calculate Answer </a:t>
            </a:r>
          </a:p>
        </p:txBody>
      </p:sp>
    </p:spTree>
    <p:extLst>
      <p:ext uri="{BB962C8B-B14F-4D97-AF65-F5344CB8AC3E}">
        <p14:creationId xmlns:p14="http://schemas.microsoft.com/office/powerpoint/2010/main" val="349078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" t="4577" r="180"/>
          <a:stretch/>
        </p:blipFill>
        <p:spPr>
          <a:xfrm>
            <a:off x="4541520" y="1760823"/>
            <a:ext cx="2773681" cy="471617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387600" y="2093976"/>
            <a:ext cx="2286000" cy="12761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5680" y="3495040"/>
            <a:ext cx="178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Values entered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7233920" y="3759200"/>
            <a:ext cx="1584960" cy="10363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18880" y="4610854"/>
            <a:ext cx="199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Check answers </a:t>
            </a:r>
          </a:p>
        </p:txBody>
      </p:sp>
    </p:spTree>
    <p:extLst>
      <p:ext uri="{BB962C8B-B14F-4D97-AF65-F5344CB8AC3E}">
        <p14:creationId xmlns:p14="http://schemas.microsoft.com/office/powerpoint/2010/main" val="3849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Slide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Standard bottle of embalming fluid= 16oz</a:t>
            </a:r>
          </a:p>
          <a:p>
            <a:pPr algn="ctr"/>
            <a:r>
              <a:rPr lang="en-US" sz="4000" dirty="0"/>
              <a:t>1 gallon = 128oz</a:t>
            </a:r>
          </a:p>
          <a:p>
            <a:pPr algn="ctr"/>
            <a:r>
              <a:rPr lang="en-US" sz="4000" dirty="0"/>
              <a:t>2 gallon = 256oz</a:t>
            </a:r>
          </a:p>
          <a:p>
            <a:pPr algn="ctr"/>
            <a:r>
              <a:rPr lang="en-US" sz="4000"/>
              <a:t>3 gallon = </a:t>
            </a:r>
            <a:r>
              <a:rPr lang="en-US" sz="4000" dirty="0"/>
              <a:t>384oz</a:t>
            </a:r>
          </a:p>
        </p:txBody>
      </p:sp>
    </p:spTree>
    <p:extLst>
      <p:ext uri="{BB962C8B-B14F-4D97-AF65-F5344CB8AC3E}">
        <p14:creationId xmlns:p14="http://schemas.microsoft.com/office/powerpoint/2010/main" val="217193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400</TotalTime>
  <Words>107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Rockwell</vt:lpstr>
      <vt:lpstr>Rockwell Condensed</vt:lpstr>
      <vt:lpstr>Times New Roman</vt:lpstr>
      <vt:lpstr>Wingdings</vt:lpstr>
      <vt:lpstr>Wood Type</vt:lpstr>
      <vt:lpstr>Embalm Calc presented by Tuesday Evening Publications </vt:lpstr>
      <vt:lpstr>The Formula </vt:lpstr>
      <vt:lpstr>The App </vt:lpstr>
      <vt:lpstr>The App </vt:lpstr>
      <vt:lpstr>The App </vt:lpstr>
      <vt:lpstr>The App </vt:lpstr>
      <vt:lpstr>The App </vt:lpstr>
      <vt:lpstr>Reference Slide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Embalm Calc presented by Tuesday Evening Publications</dc:title>
  <dc:creator>Benjamin Schmidt</dc:creator>
  <cp:lastModifiedBy>damon de la Cruz</cp:lastModifiedBy>
  <cp:revision>7</cp:revision>
  <dcterms:created xsi:type="dcterms:W3CDTF">2016-09-23T19:43:54Z</dcterms:created>
  <dcterms:modified xsi:type="dcterms:W3CDTF">2016-09-24T21:46:28Z</dcterms:modified>
</cp:coreProperties>
</file>